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474" r:id="rId2"/>
    <p:sldId id="508" r:id="rId3"/>
    <p:sldId id="586" r:id="rId4"/>
    <p:sldId id="585" r:id="rId5"/>
    <p:sldId id="610" r:id="rId6"/>
    <p:sldId id="553" r:id="rId7"/>
    <p:sldId id="587" r:id="rId8"/>
    <p:sldId id="496" r:id="rId9"/>
    <p:sldId id="497" r:id="rId10"/>
    <p:sldId id="373" r:id="rId11"/>
    <p:sldId id="599" r:id="rId12"/>
    <p:sldId id="502" r:id="rId13"/>
    <p:sldId id="588" r:id="rId14"/>
    <p:sldId id="589" r:id="rId15"/>
    <p:sldId id="612" r:id="rId16"/>
    <p:sldId id="591" r:id="rId17"/>
    <p:sldId id="592" r:id="rId18"/>
    <p:sldId id="613" r:id="rId19"/>
    <p:sldId id="600" r:id="rId20"/>
    <p:sldId id="614" r:id="rId21"/>
    <p:sldId id="615" r:id="rId22"/>
    <p:sldId id="593" r:id="rId23"/>
    <p:sldId id="620" r:id="rId24"/>
    <p:sldId id="601" r:id="rId25"/>
    <p:sldId id="608" r:id="rId26"/>
    <p:sldId id="609" r:id="rId27"/>
    <p:sldId id="606" r:id="rId28"/>
    <p:sldId id="607" r:id="rId29"/>
    <p:sldId id="616" r:id="rId30"/>
    <p:sldId id="617" r:id="rId31"/>
    <p:sldId id="618" r:id="rId32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Ubuntu" panose="020B0504030602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40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1511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317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94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44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7184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500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360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738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50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40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1/08/2022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52">
            <a:extLst>
              <a:ext uri="{FF2B5EF4-FFF2-40B4-BE49-F238E27FC236}">
                <a16:creationId xmlns:a16="http://schemas.microsoft.com/office/drawing/2014/main" id="{7A474AAF-DA68-40BF-AAFC-098A195705FF}"/>
              </a:ext>
            </a:extLst>
          </p:cNvPr>
          <p:cNvSpPr txBox="1"/>
          <p:nvPr/>
        </p:nvSpPr>
        <p:spPr>
          <a:xfrm>
            <a:off x="1368094" y="3228804"/>
            <a:ext cx="85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Programación Visual – Dirigida por Eventos</a:t>
            </a:r>
          </a:p>
        </p:txBody>
      </p:sp>
      <p:grpSp>
        <p:nvGrpSpPr>
          <p:cNvPr id="54" name="Group 32">
            <a:extLst>
              <a:ext uri="{FF2B5EF4-FFF2-40B4-BE49-F238E27FC236}">
                <a16:creationId xmlns:a16="http://schemas.microsoft.com/office/drawing/2014/main" id="{45A0B953-FFFB-4BF9-974F-CED4F3488532}"/>
              </a:ext>
            </a:extLst>
          </p:cNvPr>
          <p:cNvGrpSpPr>
            <a:grpSpLocks/>
          </p:cNvGrpSpPr>
          <p:nvPr/>
        </p:nvGrpSpPr>
        <p:grpSpPr bwMode="auto">
          <a:xfrm>
            <a:off x="903220" y="3275022"/>
            <a:ext cx="390047" cy="369280"/>
            <a:chOff x="2078" y="1680"/>
            <a:chExt cx="1615" cy="1615"/>
          </a:xfrm>
        </p:grpSpPr>
        <p:sp>
          <p:nvSpPr>
            <p:cNvPr id="55" name="Oval 33">
              <a:extLst>
                <a:ext uri="{FF2B5EF4-FFF2-40B4-BE49-F238E27FC236}">
                  <a16:creationId xmlns:a16="http://schemas.microsoft.com/office/drawing/2014/main" id="{CE523D3D-3352-42D7-B1C5-15F900D834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56" name="Oval 34">
              <a:extLst>
                <a:ext uri="{FF2B5EF4-FFF2-40B4-BE49-F238E27FC236}">
                  <a16:creationId xmlns:a16="http://schemas.microsoft.com/office/drawing/2014/main" id="{A46968FC-66D9-4DBF-B80B-0A8C6D1E25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72" name="Oval 35">
              <a:extLst>
                <a:ext uri="{FF2B5EF4-FFF2-40B4-BE49-F238E27FC236}">
                  <a16:creationId xmlns:a16="http://schemas.microsoft.com/office/drawing/2014/main" id="{3C748AE9-538B-4FAA-ADA1-FE9EDE3B73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3" name="Oval 36">
              <a:extLst>
                <a:ext uri="{FF2B5EF4-FFF2-40B4-BE49-F238E27FC236}">
                  <a16:creationId xmlns:a16="http://schemas.microsoft.com/office/drawing/2014/main" id="{94A0EBA1-AB6D-473C-99C4-7C26AEFB85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29BEFE84-D5C2-4214-A7B0-642A616043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5" name="Oval 38">
              <a:extLst>
                <a:ext uri="{FF2B5EF4-FFF2-40B4-BE49-F238E27FC236}">
                  <a16:creationId xmlns:a16="http://schemas.microsoft.com/office/drawing/2014/main" id="{EF34D131-991C-4253-97A9-78361BDFF7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07634E9-5BA3-4183-BE9D-142B4D72C308}"/>
              </a:ext>
            </a:extLst>
          </p:cNvPr>
          <p:cNvSpPr txBox="1"/>
          <p:nvPr/>
        </p:nvSpPr>
        <p:spPr>
          <a:xfrm>
            <a:off x="1368094" y="3902509"/>
            <a:ext cx="85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Swing – JFrame en Java</a:t>
            </a:r>
          </a:p>
        </p:txBody>
      </p:sp>
      <p:grpSp>
        <p:nvGrpSpPr>
          <p:cNvPr id="46" name="Group 32">
            <a:extLst>
              <a:ext uri="{FF2B5EF4-FFF2-40B4-BE49-F238E27FC236}">
                <a16:creationId xmlns:a16="http://schemas.microsoft.com/office/drawing/2014/main" id="{31C8EAE2-DFB7-4716-85DF-D42066E8D0CC}"/>
              </a:ext>
            </a:extLst>
          </p:cNvPr>
          <p:cNvGrpSpPr>
            <a:grpSpLocks/>
          </p:cNvGrpSpPr>
          <p:nvPr/>
        </p:nvGrpSpPr>
        <p:grpSpPr bwMode="auto">
          <a:xfrm>
            <a:off x="903220" y="3948727"/>
            <a:ext cx="390047" cy="369280"/>
            <a:chOff x="2078" y="1680"/>
            <a:chExt cx="1615" cy="1615"/>
          </a:xfrm>
        </p:grpSpPr>
        <p:sp>
          <p:nvSpPr>
            <p:cNvPr id="47" name="Oval 33">
              <a:extLst>
                <a:ext uri="{FF2B5EF4-FFF2-40B4-BE49-F238E27FC236}">
                  <a16:creationId xmlns:a16="http://schemas.microsoft.com/office/drawing/2014/main" id="{71FB031E-2A03-4D6B-A8DB-B68B96628D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48" name="Oval 34">
              <a:extLst>
                <a:ext uri="{FF2B5EF4-FFF2-40B4-BE49-F238E27FC236}">
                  <a16:creationId xmlns:a16="http://schemas.microsoft.com/office/drawing/2014/main" id="{DE098A21-81E7-452C-ABB1-FF1C84FB9A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49" name="Oval 35">
              <a:extLst>
                <a:ext uri="{FF2B5EF4-FFF2-40B4-BE49-F238E27FC236}">
                  <a16:creationId xmlns:a16="http://schemas.microsoft.com/office/drawing/2014/main" id="{4533D9C9-79A4-4121-8B8A-C8ED70A3E8E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50" name="Oval 36">
              <a:extLst>
                <a:ext uri="{FF2B5EF4-FFF2-40B4-BE49-F238E27FC236}">
                  <a16:creationId xmlns:a16="http://schemas.microsoft.com/office/drawing/2014/main" id="{5DA57090-11A4-4C02-A50F-97992D2B6E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51" name="Oval 37">
              <a:extLst>
                <a:ext uri="{FF2B5EF4-FFF2-40B4-BE49-F238E27FC236}">
                  <a16:creationId xmlns:a16="http://schemas.microsoft.com/office/drawing/2014/main" id="{EC1F6F2F-9886-455F-8413-A85A8CE176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26A527F6-2571-47C9-BAA0-CB0C7F09600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51ACB7C-2C51-4C53-8DC6-BA0FB1A177C3}"/>
              </a:ext>
            </a:extLst>
          </p:cNvPr>
          <p:cNvSpPr txBox="1"/>
          <p:nvPr/>
        </p:nvSpPr>
        <p:spPr>
          <a:xfrm>
            <a:off x="1368094" y="4668599"/>
            <a:ext cx="85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Swing -JSpinner</a:t>
            </a:r>
          </a:p>
        </p:txBody>
      </p:sp>
      <p:grpSp>
        <p:nvGrpSpPr>
          <p:cNvPr id="58" name="Group 32">
            <a:extLst>
              <a:ext uri="{FF2B5EF4-FFF2-40B4-BE49-F238E27FC236}">
                <a16:creationId xmlns:a16="http://schemas.microsoft.com/office/drawing/2014/main" id="{88A41CBA-F0C5-43D7-814D-809955D03904}"/>
              </a:ext>
            </a:extLst>
          </p:cNvPr>
          <p:cNvGrpSpPr>
            <a:grpSpLocks/>
          </p:cNvGrpSpPr>
          <p:nvPr/>
        </p:nvGrpSpPr>
        <p:grpSpPr bwMode="auto">
          <a:xfrm>
            <a:off x="903220" y="4714817"/>
            <a:ext cx="390047" cy="369280"/>
            <a:chOff x="2078" y="1680"/>
            <a:chExt cx="1615" cy="1615"/>
          </a:xfrm>
        </p:grpSpPr>
        <p:sp>
          <p:nvSpPr>
            <p:cNvPr id="59" name="Oval 33">
              <a:extLst>
                <a:ext uri="{FF2B5EF4-FFF2-40B4-BE49-F238E27FC236}">
                  <a16:creationId xmlns:a16="http://schemas.microsoft.com/office/drawing/2014/main" id="{80FB3A2B-61EF-41ED-B308-FCD2282684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5" name="Oval 34">
              <a:extLst>
                <a:ext uri="{FF2B5EF4-FFF2-40B4-BE49-F238E27FC236}">
                  <a16:creationId xmlns:a16="http://schemas.microsoft.com/office/drawing/2014/main" id="{3692B322-CEE7-4EE5-A196-B0776953151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6" name="Oval 35">
              <a:extLst>
                <a:ext uri="{FF2B5EF4-FFF2-40B4-BE49-F238E27FC236}">
                  <a16:creationId xmlns:a16="http://schemas.microsoft.com/office/drawing/2014/main" id="{045738EC-7DE8-4F58-933D-BC320C599F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7" name="Oval 36">
              <a:extLst>
                <a:ext uri="{FF2B5EF4-FFF2-40B4-BE49-F238E27FC236}">
                  <a16:creationId xmlns:a16="http://schemas.microsoft.com/office/drawing/2014/main" id="{8B81CB6B-BC31-43A7-9555-F290FE2FFA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8" name="Oval 37">
              <a:extLst>
                <a:ext uri="{FF2B5EF4-FFF2-40B4-BE49-F238E27FC236}">
                  <a16:creationId xmlns:a16="http://schemas.microsoft.com/office/drawing/2014/main" id="{A1024D62-0410-456F-81AA-3200B86577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8">
              <a:extLst>
                <a:ext uri="{FF2B5EF4-FFF2-40B4-BE49-F238E27FC236}">
                  <a16:creationId xmlns:a16="http://schemas.microsoft.com/office/drawing/2014/main" id="{024EB672-61F0-4978-8CBD-0EEE245871F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8F24EDB-BD0D-4957-87B5-0060D657B2AE}"/>
              </a:ext>
            </a:extLst>
          </p:cNvPr>
          <p:cNvSpPr txBox="1"/>
          <p:nvPr/>
        </p:nvSpPr>
        <p:spPr>
          <a:xfrm>
            <a:off x="1368094" y="5434689"/>
            <a:ext cx="8585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Swing - JTable</a:t>
            </a:r>
          </a:p>
        </p:txBody>
      </p:sp>
      <p:grpSp>
        <p:nvGrpSpPr>
          <p:cNvPr id="29" name="Group 32">
            <a:extLst>
              <a:ext uri="{FF2B5EF4-FFF2-40B4-BE49-F238E27FC236}">
                <a16:creationId xmlns:a16="http://schemas.microsoft.com/office/drawing/2014/main" id="{671CC2EA-C698-44AF-8AAA-7A1D190DEC1C}"/>
              </a:ext>
            </a:extLst>
          </p:cNvPr>
          <p:cNvGrpSpPr>
            <a:grpSpLocks/>
          </p:cNvGrpSpPr>
          <p:nvPr/>
        </p:nvGrpSpPr>
        <p:grpSpPr bwMode="auto">
          <a:xfrm>
            <a:off x="903220" y="5480907"/>
            <a:ext cx="390047" cy="369280"/>
            <a:chOff x="2078" y="1680"/>
            <a:chExt cx="1615" cy="1615"/>
          </a:xfrm>
        </p:grpSpPr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D9D6885C-CACB-4224-856D-0D062964E7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D7B879CD-E86F-4568-8AC3-DEBF9531C5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EBC26650-3865-4A40-8BA6-6EE1F0E2095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916F12D4-ACFB-4856-8090-3EB27202F8E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DB189B3B-BE41-42FE-BA45-26038ECFDD6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901BD53A-B0F2-4BC5-BA75-9FDD0A8553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E26DAAA-3B7A-43BA-9870-40A5CCEF79B4}"/>
              </a:ext>
            </a:extLst>
          </p:cNvPr>
          <p:cNvSpPr txBox="1"/>
          <p:nvPr/>
        </p:nvSpPr>
        <p:spPr>
          <a:xfrm>
            <a:off x="2277853" y="891546"/>
            <a:ext cx="5862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0000"/>
                </a:solidFill>
                <a:latin typeface="Ubuntu" panose="020B0504030602030204" pitchFamily="34" charset="0"/>
              </a:rPr>
              <a:t>Ciclo: Programación Básica</a:t>
            </a:r>
          </a:p>
          <a:p>
            <a:pPr algn="ctr"/>
            <a:endParaRPr lang="es-ES" sz="2000" b="1" dirty="0">
              <a:solidFill>
                <a:srgbClr val="FF0000"/>
              </a:solidFill>
              <a:latin typeface="Ubuntu" panose="020B0504030602030204" pitchFamily="34" charset="0"/>
            </a:endParaRPr>
          </a:p>
          <a:p>
            <a:pPr algn="ctr"/>
            <a:r>
              <a:rPr lang="es-ES" sz="2000" b="1" dirty="0">
                <a:solidFill>
                  <a:srgbClr val="FF0000"/>
                </a:solidFill>
                <a:latin typeface="Ubuntu" panose="020B0504030602030204" pitchFamily="34" charset="0"/>
              </a:rPr>
              <a:t>Interfaz Gráfica</a:t>
            </a:r>
            <a:endParaRPr lang="es-CO" sz="2000" b="1" dirty="0">
              <a:solidFill>
                <a:srgbClr val="FF000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57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16696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2" y="355298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185682" y="363014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773386" y="3340003"/>
            <a:ext cx="1629810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Categoria</a:t>
            </a:r>
            <a:r>
              <a:rPr lang="es-ES" sz="1400" b="1" dirty="0">
                <a:solidFill>
                  <a:srgbClr val="FFFF00"/>
                </a:solidFill>
              </a:rPr>
              <a:t>, horas 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998334" y="2741538"/>
            <a:ext cx="2986492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Calcular_honorarios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r>
              <a:rPr lang="es-ES" sz="1400" b="1" dirty="0" err="1">
                <a:solidFill>
                  <a:srgbClr val="FFFF00"/>
                </a:solidFill>
              </a:rPr>
              <a:t>Switch</a:t>
            </a:r>
            <a:r>
              <a:rPr lang="es-ES" sz="1400" b="1" dirty="0">
                <a:solidFill>
                  <a:srgbClr val="FFFF00"/>
                </a:solidFill>
              </a:rPr>
              <a:t> (</a:t>
            </a:r>
            <a:r>
              <a:rPr lang="es-ES" sz="1400" b="1" dirty="0" err="1">
                <a:solidFill>
                  <a:srgbClr val="FFFF00"/>
                </a:solidFill>
              </a:rPr>
              <a:t>Categoria</a:t>
            </a:r>
            <a:r>
              <a:rPr lang="es-ES" sz="1400" b="1" dirty="0">
                <a:solidFill>
                  <a:srgbClr val="FFFF00"/>
                </a:solidFill>
              </a:rPr>
              <a:t>)=&gt; multiplicar el valor de hora con horas laboradas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18901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honorarios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17859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 de la Clase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CEE876-539B-91D8-409C-E78B45655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05" y="1093166"/>
            <a:ext cx="6020640" cy="49917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6AB114D-1E90-E299-784C-9EF9DB1B3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281" y="1755245"/>
            <a:ext cx="4372585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9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618922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GUI – Interfaz Grafica con el Usuario Swing-</a:t>
            </a:r>
            <a:r>
              <a:rPr lang="es-ES" dirty="0" err="1"/>
              <a:t>Jframe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2BFA04-5B11-4C5F-A96D-ACA12FFA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67" y="1447176"/>
            <a:ext cx="4889224" cy="43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1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 Eventos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851ED4B-5703-54A6-354B-9F301B15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5" y="1447176"/>
            <a:ext cx="6906311" cy="401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6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Modelamiento orientado a objetos 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Swing - JSpinner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0A1BF6E-52E2-4AF5-AFFF-9B9674BE5C76}"/>
              </a:ext>
            </a:extLst>
          </p:cNvPr>
          <p:cNvSpPr txBox="1"/>
          <p:nvPr/>
        </p:nvSpPr>
        <p:spPr>
          <a:xfrm>
            <a:off x="1095247" y="1859340"/>
            <a:ext cx="10001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El </a:t>
            </a:r>
            <a:r>
              <a:rPr lang="es-E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JSpinner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es un componente </a:t>
            </a:r>
            <a:r>
              <a:rPr lang="es-E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lang="es-E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en el que se presenta una caja de texto con dos flechitas en el lado derecho, una hacia arriba y la otra hacia abajo. En el campo de texto se muestra un valor. Con las flechitas arriba y abajo podemos incrementar o decrementar ese valor.</a:t>
            </a:r>
            <a:endParaRPr lang="es-CO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1BAA075-E259-4492-ADDC-52B784EB6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46" y="2888285"/>
            <a:ext cx="4676309" cy="3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2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Ejercicio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710" y="998910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227091" y="954667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Ejemplo:  Swing -JSpinner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37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E97BD-11EE-4C87-8066-C9075FE712EB}"/>
              </a:ext>
            </a:extLst>
          </p:cNvPr>
          <p:cNvSpPr txBox="1"/>
          <p:nvPr/>
        </p:nvSpPr>
        <p:spPr>
          <a:xfrm>
            <a:off x="463827" y="1833754"/>
            <a:ext cx="106945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Una institución Universitaria,  desea realizar la proyección de ingresos y costos para grupos (de 8 estudiantes por grupo) para un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diplomado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virtual sobre  TIC en educación, para lo cual suministra la siguiente información sobre ingresos y gastos: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Con respecto a los ingresos, se debe capturar el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valor del diplomado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por estudiante.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Con respecto a los costos y gastos, debe ingresar: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Costo por concepto de docencia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de un grupo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Costo por el uso de servicios de plataforma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de un grupo.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Costo de administración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para cada grupo</a:t>
            </a: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También, en la proyección se debe tener él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número de grupos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Realizar el programa en Java, utilizando Programación Visual dirigida por eventos,  que permita proyectar los ingresos y costos del diplomado, donde se pueda manejar con una JSpinner la cantidad de grupos. El programa debe mostrar los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00"/>
                </a:highlight>
                <a:latin typeface="Ubuntu" panose="020B0504030602030204" pitchFamily="34" charset="0"/>
              </a:rPr>
              <a:t>ingresos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00"/>
                </a:highlight>
                <a:latin typeface="Ubuntu" panose="020B0504030602030204" pitchFamily="34" charset="0"/>
              </a:rPr>
              <a:t>y costos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del diplomado.</a:t>
            </a: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723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Clases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9FA36D21-3CF6-419E-81C5-DD0A85FE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002" y="1250834"/>
            <a:ext cx="3220693" cy="47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67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16696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515748" y="3514140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514903" y="3630440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773386" y="3340003"/>
            <a:ext cx="1629810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Valor_diplomado,grupos</a:t>
            </a:r>
            <a:r>
              <a:rPr lang="es-ES" sz="14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515797" y="2741538"/>
            <a:ext cx="3916051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Calcular_ingresos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Ingresos=</a:t>
            </a:r>
            <a:r>
              <a:rPr lang="es-ES" sz="1400" b="1" dirty="0" err="1">
                <a:solidFill>
                  <a:srgbClr val="FFFF00"/>
                </a:solidFill>
              </a:rPr>
              <a:t>valor_diplomado</a:t>
            </a:r>
            <a:r>
              <a:rPr lang="es-ES" sz="1400" b="1" dirty="0">
                <a:solidFill>
                  <a:srgbClr val="FFFF00"/>
                </a:solidFill>
              </a:rPr>
              <a:t>*grupos*8</a:t>
            </a: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18901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ingresos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46440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09" y="993956"/>
            <a:ext cx="1615833" cy="1608652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2716696" y="1312496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Método</a:t>
            </a:r>
            <a:endParaRPr lang="es-CO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FEF77F73-10F3-4356-87D0-8C911331600D}"/>
              </a:ext>
            </a:extLst>
          </p:cNvPr>
          <p:cNvSpPr/>
          <p:nvPr/>
        </p:nvSpPr>
        <p:spPr>
          <a:xfrm>
            <a:off x="2613372" y="3552982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8F04D05-3722-438D-98D2-B8FC8B96880F}"/>
              </a:ext>
            </a:extLst>
          </p:cNvPr>
          <p:cNvSpPr/>
          <p:nvPr/>
        </p:nvSpPr>
        <p:spPr>
          <a:xfrm>
            <a:off x="7501651" y="3630440"/>
            <a:ext cx="868017" cy="26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3079AD4-1C8C-4F37-9764-FCA65AF4FA02}"/>
              </a:ext>
            </a:extLst>
          </p:cNvPr>
          <p:cNvSpPr/>
          <p:nvPr/>
        </p:nvSpPr>
        <p:spPr>
          <a:xfrm>
            <a:off x="159026" y="3340003"/>
            <a:ext cx="2385391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Docencia,plataforma,admon</a:t>
            </a:r>
            <a:r>
              <a:rPr lang="es-ES" sz="14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84A9958-D5B1-408C-9D87-675E1CDF7DB7}"/>
              </a:ext>
            </a:extLst>
          </p:cNvPr>
          <p:cNvSpPr/>
          <p:nvPr/>
        </p:nvSpPr>
        <p:spPr>
          <a:xfrm>
            <a:off x="3524139" y="2741538"/>
            <a:ext cx="3934764" cy="2047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err="1">
                <a:solidFill>
                  <a:srgbClr val="FFFF00"/>
                </a:solidFill>
              </a:rPr>
              <a:t>Calcular_costos</a:t>
            </a:r>
            <a:r>
              <a:rPr lang="es-ES" sz="1400" b="1" dirty="0">
                <a:solidFill>
                  <a:srgbClr val="FFFF00"/>
                </a:solidFill>
              </a:rPr>
              <a:t>()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Costos=(</a:t>
            </a:r>
            <a:r>
              <a:rPr lang="es-ES" sz="1400" b="1" dirty="0" err="1">
                <a:solidFill>
                  <a:srgbClr val="FFFF00"/>
                </a:solidFill>
              </a:rPr>
              <a:t>docencia+plataforma+admon</a:t>
            </a:r>
            <a:r>
              <a:rPr lang="es-ES" sz="1400" b="1" dirty="0">
                <a:solidFill>
                  <a:srgbClr val="FFFF00"/>
                </a:solidFill>
              </a:rPr>
              <a:t>)*grupos</a:t>
            </a:r>
          </a:p>
          <a:p>
            <a:pPr algn="ctr"/>
            <a:endParaRPr lang="es-ES" sz="1400" b="1" dirty="0">
              <a:solidFill>
                <a:srgbClr val="FFFF00"/>
              </a:solidFill>
            </a:endParaRPr>
          </a:p>
          <a:p>
            <a:pPr algn="ctr"/>
            <a:r>
              <a:rPr lang="es-ES" sz="1400" b="1" dirty="0">
                <a:solidFill>
                  <a:srgbClr val="FFFF00"/>
                </a:solidFill>
              </a:rPr>
              <a:t>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2BDE7AD-30C5-4EF8-9B27-46B84B1EF891}"/>
              </a:ext>
            </a:extLst>
          </p:cNvPr>
          <p:cNvCxnSpPr>
            <a:cxnSpLocks/>
          </p:cNvCxnSpPr>
          <p:nvPr/>
        </p:nvCxnSpPr>
        <p:spPr>
          <a:xfrm>
            <a:off x="5605670" y="4328965"/>
            <a:ext cx="192015" cy="148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82748B6-882F-44C4-A6DC-147BD193B090}"/>
              </a:ext>
            </a:extLst>
          </p:cNvPr>
          <p:cNvSpPr/>
          <p:nvPr/>
        </p:nvSpPr>
        <p:spPr>
          <a:xfrm>
            <a:off x="8412417" y="3318901"/>
            <a:ext cx="2015356" cy="769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FF00"/>
                </a:solidFill>
              </a:rPr>
              <a:t>costos 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C24BB65-AA01-40DF-BF9C-F8A9A2B879B4}"/>
              </a:ext>
            </a:extLst>
          </p:cNvPr>
          <p:cNvSpPr txBox="1"/>
          <p:nvPr/>
        </p:nvSpPr>
        <p:spPr>
          <a:xfrm>
            <a:off x="661988" y="2855998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entrada</a:t>
            </a:r>
            <a:endParaRPr lang="es-CO" sz="14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62719F-D7A5-47BE-8C95-F9D602E5D8FC}"/>
              </a:ext>
            </a:extLst>
          </p:cNvPr>
          <p:cNvSpPr txBox="1"/>
          <p:nvPr/>
        </p:nvSpPr>
        <p:spPr>
          <a:xfrm>
            <a:off x="8412417" y="2889915"/>
            <a:ext cx="238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Parámetros de salida</a:t>
            </a:r>
            <a:endParaRPr lang="es-CO" sz="1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3E5A382-59B4-4A9E-A1D7-4F613C8F8A68}"/>
              </a:ext>
            </a:extLst>
          </p:cNvPr>
          <p:cNvSpPr txBox="1"/>
          <p:nvPr/>
        </p:nvSpPr>
        <p:spPr>
          <a:xfrm>
            <a:off x="7961960" y="4160473"/>
            <a:ext cx="346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</a:rPr>
              <a:t>FUNCIÓN retorna o regresa un solo valor</a:t>
            </a:r>
            <a:endParaRPr lang="es-CO" sz="1400" b="1" dirty="0">
              <a:solidFill>
                <a:srgbClr val="FF0000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B53836-710E-49D1-B08B-D9DA36EF0516}"/>
              </a:ext>
            </a:extLst>
          </p:cNvPr>
          <p:cNvSpPr txBox="1"/>
          <p:nvPr/>
        </p:nvSpPr>
        <p:spPr>
          <a:xfrm>
            <a:off x="3399370" y="40319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</p:spTree>
    <p:extLst>
      <p:ext uri="{BB962C8B-B14F-4D97-AF65-F5344CB8AC3E}">
        <p14:creationId xmlns:p14="http://schemas.microsoft.com/office/powerpoint/2010/main" val="2921706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 de la Clase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A06226-4B06-EE07-A342-916DDE29F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22" y="1320951"/>
            <a:ext cx="7973538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Interfaz Gráfica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Programación Visual y Dirigida por Eventos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623428-0ACD-494A-8DF6-156BAB5975ED}"/>
              </a:ext>
            </a:extLst>
          </p:cNvPr>
          <p:cNvSpPr/>
          <p:nvPr/>
        </p:nvSpPr>
        <p:spPr>
          <a:xfrm>
            <a:off x="252731" y="3199802"/>
            <a:ext cx="1873205" cy="172437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</a:t>
            </a:r>
          </a:p>
          <a:p>
            <a:pPr algn="ctr"/>
            <a:r>
              <a:rPr lang="es-ES" dirty="0"/>
              <a:t>Visual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GUI</a:t>
            </a:r>
          </a:p>
          <a:p>
            <a:pPr algn="ctr"/>
            <a:r>
              <a:rPr lang="es-ES" dirty="0"/>
              <a:t>(Interfaz Gráfica con el Usuario)</a:t>
            </a:r>
            <a:endParaRPr lang="es-CO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9AFB591-889F-4C63-9FFF-B15B8AE71C3D}"/>
              </a:ext>
            </a:extLst>
          </p:cNvPr>
          <p:cNvCxnSpPr>
            <a:cxnSpLocks/>
            <a:stCxn id="2" idx="3"/>
            <a:endCxn id="33" idx="1"/>
          </p:cNvCxnSpPr>
          <p:nvPr/>
        </p:nvCxnSpPr>
        <p:spPr>
          <a:xfrm>
            <a:off x="2125936" y="4061987"/>
            <a:ext cx="522045" cy="6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0B8F60C-E9C3-4EF2-BD63-49B62CB44992}"/>
              </a:ext>
            </a:extLst>
          </p:cNvPr>
          <p:cNvSpPr txBox="1"/>
          <p:nvPr/>
        </p:nvSpPr>
        <p:spPr>
          <a:xfrm>
            <a:off x="2647981" y="3699449"/>
            <a:ext cx="3220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Incorporación de</a:t>
            </a:r>
          </a:p>
          <a:p>
            <a:r>
              <a:rPr lang="es-ES" sz="1400" b="1" dirty="0"/>
              <a:t>    </a:t>
            </a: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</a:rPr>
              <a:t>ELEMENTOS VISUALES</a:t>
            </a:r>
          </a:p>
          <a:p>
            <a:r>
              <a:rPr lang="es-ES" sz="1400" b="1" dirty="0"/>
              <a:t>en la programación</a:t>
            </a:r>
            <a:endParaRPr lang="es-CO" sz="1400" b="1" dirty="0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04203F69-9632-463E-A1B9-90C3A8390010}"/>
              </a:ext>
            </a:extLst>
          </p:cNvPr>
          <p:cNvSpPr/>
          <p:nvPr/>
        </p:nvSpPr>
        <p:spPr>
          <a:xfrm>
            <a:off x="5307626" y="2415079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Formulario</a:t>
            </a:r>
          </a:p>
          <a:p>
            <a:pPr algn="ctr"/>
            <a:r>
              <a:rPr lang="es-ES" dirty="0"/>
              <a:t>(Ventana)</a:t>
            </a:r>
            <a:endParaRPr lang="es-CO" dirty="0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E27923B-5E07-4F88-957A-961E8F388143}"/>
              </a:ext>
            </a:extLst>
          </p:cNvPr>
          <p:cNvSpPr/>
          <p:nvPr/>
        </p:nvSpPr>
        <p:spPr>
          <a:xfrm>
            <a:off x="5404693" y="4353466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Controles</a:t>
            </a:r>
            <a:endParaRPr lang="es-CO" dirty="0"/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213D8438-A183-430F-BDCD-19D07C0C7CA8}"/>
              </a:ext>
            </a:extLst>
          </p:cNvPr>
          <p:cNvCxnSpPr>
            <a:cxnSpLocks/>
          </p:cNvCxnSpPr>
          <p:nvPr/>
        </p:nvCxnSpPr>
        <p:spPr>
          <a:xfrm flipV="1">
            <a:off x="4545496" y="3179850"/>
            <a:ext cx="762130" cy="8250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173D4930-153C-47E6-9503-8CA500933F4E}"/>
              </a:ext>
            </a:extLst>
          </p:cNvPr>
          <p:cNvCxnSpPr>
            <a:cxnSpLocks/>
          </p:cNvCxnSpPr>
          <p:nvPr/>
        </p:nvCxnSpPr>
        <p:spPr>
          <a:xfrm>
            <a:off x="4545496" y="4232404"/>
            <a:ext cx="834887" cy="7253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n 39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C2E9B861-92D7-4C3F-9118-012056945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614" y="1381674"/>
            <a:ext cx="2315796" cy="1750311"/>
          </a:xfrm>
          <a:prstGeom prst="rect">
            <a:avLst/>
          </a:prstGeom>
        </p:spPr>
      </p:pic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E1EFA775-B145-4C3F-A057-985A5A677BF7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180831" y="2415079"/>
            <a:ext cx="1589783" cy="4373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n 4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EC99792-97A5-4370-89BA-7862ECC93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924" y="3726016"/>
            <a:ext cx="3590854" cy="1985671"/>
          </a:xfrm>
          <a:prstGeom prst="rect">
            <a:avLst/>
          </a:prstGeom>
        </p:spPr>
      </p:pic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3DA8CB6-A498-4EBC-97C8-241569381E73}"/>
              </a:ext>
            </a:extLst>
          </p:cNvPr>
          <p:cNvCxnSpPr>
            <a:cxnSpLocks/>
            <a:stCxn id="36" idx="3"/>
            <a:endCxn id="48" idx="1"/>
          </p:cNvCxnSpPr>
          <p:nvPr/>
        </p:nvCxnSpPr>
        <p:spPr>
          <a:xfrm flipV="1">
            <a:off x="7277898" y="4718852"/>
            <a:ext cx="1205026" cy="71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23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 de la Clase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D3E312-118C-8B39-4DAB-578ECDE49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052" y="1579984"/>
            <a:ext cx="4921369" cy="38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24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 de la Clase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920006-9024-E7BE-293C-6DD2881C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48" y="2267720"/>
            <a:ext cx="7390496" cy="27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GUI – Interfaz Grafica con el Usuario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67B9ECC-2C5F-4629-BDD3-D4A56BB3B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83" y="1447176"/>
            <a:ext cx="5459896" cy="463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05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  evento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8E7628-FB3C-A2FA-31ED-5F069AB6B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63" y="1388185"/>
            <a:ext cx="7409416" cy="421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49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Modelamiento orientado a objetos 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Swing - JTable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0A1BF6E-52E2-4AF5-AFFF-9B9674BE5C76}"/>
              </a:ext>
            </a:extLst>
          </p:cNvPr>
          <p:cNvSpPr txBox="1"/>
          <p:nvPr/>
        </p:nvSpPr>
        <p:spPr>
          <a:xfrm>
            <a:off x="1095247" y="2292404"/>
            <a:ext cx="100015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Como programadores, sabemos muy bien que la presentación de </a:t>
            </a:r>
            <a:r>
              <a:rPr lang="es-E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datos tabulados </a:t>
            </a:r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es una de las </a:t>
            </a:r>
            <a:r>
              <a:rPr lang="es-E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tareas más comunes que se presentan al momento de crear interfaces gráficas</a:t>
            </a:r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; desde la simple tabla que permite únicamente </a:t>
            </a:r>
            <a:r>
              <a:rPr lang="es-E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mostrar el resultado </a:t>
            </a:r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de una consulta, hasta las que permiten </a:t>
            </a:r>
            <a:r>
              <a:rPr lang="es-ES" sz="20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editar</a:t>
            </a:r>
            <a:r>
              <a:rPr lang="es-ES" sz="2000" dirty="0">
                <a:solidFill>
                  <a:srgbClr val="202124"/>
                </a:solidFill>
                <a:latin typeface="arial" panose="020B0604020202020204" pitchFamily="34" charset="0"/>
              </a:rPr>
              <a:t> directamente el contenido de cada celda, ordenar las columnas, personalizar su apariencia, etc. Todas las tareas antes descritas, y muchas otras, son posibles de realizar utilizando la clase JTable; por supuesto, mientras más complejo sea el requerimiento a cubrir, se requerirá en igual medida utilizar más métodos o recursos de la clase. </a:t>
            </a:r>
            <a:endParaRPr lang="es-CO" sz="20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944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Modelamiento orientado a objetos 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99308" y="1230296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Swing - JTable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87464" y="1322681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DED3462E-27E9-4EC8-A1DB-0805B874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87" y="1670468"/>
            <a:ext cx="5290625" cy="48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9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Ejercicio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710" y="998910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227091" y="954667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Ejemplo:  Swing - JTable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37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E97BD-11EE-4C87-8066-C9075FE712EB}"/>
              </a:ext>
            </a:extLst>
          </p:cNvPr>
          <p:cNvSpPr txBox="1"/>
          <p:nvPr/>
        </p:nvSpPr>
        <p:spPr>
          <a:xfrm>
            <a:off x="616939" y="2023636"/>
            <a:ext cx="1042946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4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Dada la siguiente información sobre los suscriptores  de una revista:</a:t>
            </a:r>
          </a:p>
          <a:p>
            <a:pPr algn="just"/>
            <a:endParaRPr lang="es-CO" sz="14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4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-   Nombre</a:t>
            </a:r>
          </a:p>
          <a:p>
            <a:pPr marL="171450" indent="-171450" algn="just">
              <a:buFontTx/>
              <a:buChar char="-"/>
            </a:pPr>
            <a:r>
              <a:rPr lang="es-CO" sz="14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Genero (Masculino, Femenino)</a:t>
            </a:r>
          </a:p>
          <a:p>
            <a:pPr algn="just"/>
            <a:endParaRPr lang="es-CO" sz="14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4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Realizar el programa en Java, utilizando Swing - JTable,  que permita el ingreso de información a la tabla presentada sobre los suscriptores.</a:t>
            </a:r>
          </a:p>
          <a:p>
            <a:pPr marL="171450" indent="-171450" algn="just">
              <a:buFontTx/>
              <a:buChar char="-"/>
            </a:pPr>
            <a:endParaRPr lang="es-CO" sz="14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22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GUI – Interfaz Grafica con el Usuario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515D842-8113-4F90-8A5B-2C53F8E45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591" y="1548019"/>
            <a:ext cx="5004766" cy="42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25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 Eventos – Iniciar Formulario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F03FE7C-ADCB-4EA1-B162-CDD1C66B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14" y="1250835"/>
            <a:ext cx="6456708" cy="48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29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 Eventos – Botón Agregar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547DCA2-1453-4E81-801D-72D880BF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81" y="1653739"/>
            <a:ext cx="8747268" cy="356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Interfaz Gráfica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Programación Visual y Dirigida por Eventos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623428-0ACD-494A-8DF6-156BAB5975ED}"/>
              </a:ext>
            </a:extLst>
          </p:cNvPr>
          <p:cNvSpPr/>
          <p:nvPr/>
        </p:nvSpPr>
        <p:spPr>
          <a:xfrm>
            <a:off x="316219" y="3528234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Controles visuales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371F13A-45D5-4A27-8EA7-FF5FCEA2B589}"/>
              </a:ext>
            </a:extLst>
          </p:cNvPr>
          <p:cNvSpPr/>
          <p:nvPr/>
        </p:nvSpPr>
        <p:spPr>
          <a:xfrm>
            <a:off x="2380425" y="3663005"/>
            <a:ext cx="1284114" cy="605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CD0B587-5817-41BB-886F-B53675F51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40" y="1926467"/>
            <a:ext cx="5034496" cy="429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9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 Eventos – Botón Eliminar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6A3B9C3-16B3-46CA-BFA8-3844574F1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7" y="1972099"/>
            <a:ext cx="9850089" cy="263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01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 Eventos – Botón Modificar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C13C2C52-5246-42FB-8FEC-9C2C99BB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86" y="1463453"/>
            <a:ext cx="8076435" cy="41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Interfaz Gráfica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Programación Visual y Dirigida por Eventos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623428-0ACD-494A-8DF6-156BAB5975ED}"/>
              </a:ext>
            </a:extLst>
          </p:cNvPr>
          <p:cNvSpPr/>
          <p:nvPr/>
        </p:nvSpPr>
        <p:spPr>
          <a:xfrm>
            <a:off x="326180" y="3503739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Programación</a:t>
            </a:r>
          </a:p>
          <a:p>
            <a:pPr algn="ctr"/>
            <a:r>
              <a:rPr lang="es-ES" dirty="0"/>
              <a:t>Dirigida por Eventos</a:t>
            </a:r>
            <a:endParaRPr lang="es-CO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9AFB591-889F-4C63-9FFF-B15B8AE71C3D}"/>
              </a:ext>
            </a:extLst>
          </p:cNvPr>
          <p:cNvCxnSpPr>
            <a:cxnSpLocks/>
            <a:stCxn id="2" idx="3"/>
            <a:endCxn id="33" idx="1"/>
          </p:cNvCxnSpPr>
          <p:nvPr/>
        </p:nvCxnSpPr>
        <p:spPr>
          <a:xfrm>
            <a:off x="2199385" y="3941061"/>
            <a:ext cx="448596" cy="199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0B8F60C-E9C3-4EF2-BD63-49B62CB44992}"/>
              </a:ext>
            </a:extLst>
          </p:cNvPr>
          <p:cNvSpPr txBox="1"/>
          <p:nvPr/>
        </p:nvSpPr>
        <p:spPr>
          <a:xfrm>
            <a:off x="2647981" y="3699449"/>
            <a:ext cx="322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Paradigma de </a:t>
            </a:r>
          </a:p>
          <a:p>
            <a:r>
              <a:rPr lang="es-ES" sz="1400" b="1" dirty="0"/>
              <a:t>Programación</a:t>
            </a:r>
            <a:endParaRPr lang="es-CO" sz="1400" b="1" dirty="0"/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213D8438-A183-430F-BDCD-19D07C0C7CA8}"/>
              </a:ext>
            </a:extLst>
          </p:cNvPr>
          <p:cNvCxnSpPr>
            <a:cxnSpLocks/>
          </p:cNvCxnSpPr>
          <p:nvPr/>
        </p:nvCxnSpPr>
        <p:spPr>
          <a:xfrm flipV="1">
            <a:off x="3856383" y="3941061"/>
            <a:ext cx="503582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049CD84-0B1F-4321-B648-8D2132D773ED}"/>
              </a:ext>
            </a:extLst>
          </p:cNvPr>
          <p:cNvSpPr/>
          <p:nvPr/>
        </p:nvSpPr>
        <p:spPr>
          <a:xfrm>
            <a:off x="4359965" y="2756330"/>
            <a:ext cx="3957555" cy="28123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La </a:t>
            </a:r>
            <a:r>
              <a:rPr lang="es-ES" b="0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estructura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como la </a:t>
            </a:r>
            <a:r>
              <a:rPr lang="es-ES" b="0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ejecución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los programas van determinados por los </a:t>
            </a:r>
            <a:r>
              <a:rPr lang="es-ES" b="0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sucesos que ocurran en el sistema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definidos por el usuario o que ellos mismos provoquen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7D76358-00A9-43A3-910B-0F7D3D08C1FB}"/>
              </a:ext>
            </a:extLst>
          </p:cNvPr>
          <p:cNvCxnSpPr>
            <a:cxnSpLocks/>
          </p:cNvCxnSpPr>
          <p:nvPr/>
        </p:nvCxnSpPr>
        <p:spPr>
          <a:xfrm flipV="1">
            <a:off x="8358295" y="3951058"/>
            <a:ext cx="503582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431CCA5-8B22-4153-9EE9-CC113D785C01}"/>
              </a:ext>
            </a:extLst>
          </p:cNvPr>
          <p:cNvSpPr txBox="1"/>
          <p:nvPr/>
        </p:nvSpPr>
        <p:spPr>
          <a:xfrm>
            <a:off x="8861877" y="3787171"/>
            <a:ext cx="3220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Ejemplo: Hacer Clic sobre un botón</a:t>
            </a: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3643643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Interfaz Gráfica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Programación Visual y Dirigida por Eventos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76623428-0ACD-494A-8DF6-156BAB5975ED}"/>
              </a:ext>
            </a:extLst>
          </p:cNvPr>
          <p:cNvSpPr/>
          <p:nvPr/>
        </p:nvSpPr>
        <p:spPr>
          <a:xfrm>
            <a:off x="326180" y="3503739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Elementos</a:t>
            </a:r>
          </a:p>
          <a:p>
            <a:pPr algn="ctr"/>
            <a:r>
              <a:rPr lang="es-ES" dirty="0"/>
              <a:t>Visuales</a:t>
            </a:r>
            <a:endParaRPr lang="es-CO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9AFB591-889F-4C63-9FFF-B15B8AE71C3D}"/>
              </a:ext>
            </a:extLst>
          </p:cNvPr>
          <p:cNvCxnSpPr>
            <a:cxnSpLocks/>
            <a:stCxn id="2" idx="3"/>
            <a:endCxn id="33" idx="1"/>
          </p:cNvCxnSpPr>
          <p:nvPr/>
        </p:nvCxnSpPr>
        <p:spPr>
          <a:xfrm>
            <a:off x="2199385" y="3941061"/>
            <a:ext cx="448596" cy="199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0B8F60C-E9C3-4EF2-BD63-49B62CB44992}"/>
              </a:ext>
            </a:extLst>
          </p:cNvPr>
          <p:cNvSpPr txBox="1"/>
          <p:nvPr/>
        </p:nvSpPr>
        <p:spPr>
          <a:xfrm>
            <a:off x="2647981" y="3699449"/>
            <a:ext cx="322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Son Objetos</a:t>
            </a:r>
          </a:p>
          <a:p>
            <a:r>
              <a:rPr lang="es-ES" sz="1400" b="1" dirty="0"/>
              <a:t>y poseen</a:t>
            </a:r>
            <a:endParaRPr lang="es-CO" sz="1400" b="1" dirty="0"/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213D8438-A183-430F-BDCD-19D07C0C7CA8}"/>
              </a:ext>
            </a:extLst>
          </p:cNvPr>
          <p:cNvCxnSpPr>
            <a:cxnSpLocks/>
          </p:cNvCxnSpPr>
          <p:nvPr/>
        </p:nvCxnSpPr>
        <p:spPr>
          <a:xfrm flipV="1">
            <a:off x="3856383" y="3158551"/>
            <a:ext cx="1600862" cy="782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8049CD84-0B1F-4321-B648-8D2132D773ED}"/>
              </a:ext>
            </a:extLst>
          </p:cNvPr>
          <p:cNvSpPr/>
          <p:nvPr/>
        </p:nvSpPr>
        <p:spPr>
          <a:xfrm>
            <a:off x="5457245" y="2341489"/>
            <a:ext cx="4971428" cy="10090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Propiedades: Características (título, nombre, tamaño, color)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5C121DB-F42C-4ADF-8C70-1B1572EC0399}"/>
              </a:ext>
            </a:extLst>
          </p:cNvPr>
          <p:cNvSpPr/>
          <p:nvPr/>
        </p:nvSpPr>
        <p:spPr>
          <a:xfrm>
            <a:off x="5457245" y="3663069"/>
            <a:ext cx="4971428" cy="10090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Eventos: Acciones que se realizan sobre el objeto y generan la ejecución de un proceso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644256F-2C51-47AA-863B-F27F672B834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856383" y="3977443"/>
            <a:ext cx="1600862" cy="190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ED1833D5-4DCF-4853-9AFF-B8796EB8D0FA}"/>
              </a:ext>
            </a:extLst>
          </p:cNvPr>
          <p:cNvSpPr/>
          <p:nvPr/>
        </p:nvSpPr>
        <p:spPr>
          <a:xfrm>
            <a:off x="5470354" y="5086409"/>
            <a:ext cx="4971428" cy="10090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Métodos: Operaciones propias del objeto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2ACD89C-7987-47C5-9199-0190688B993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856383" y="3969104"/>
            <a:ext cx="1613971" cy="16218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42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Modelamiento orientado a objetos 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Swing - JFrame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D918562-656C-47D5-AB65-568BF1F3FCB1}"/>
              </a:ext>
            </a:extLst>
          </p:cNvPr>
          <p:cNvSpPr/>
          <p:nvPr/>
        </p:nvSpPr>
        <p:spPr>
          <a:xfrm>
            <a:off x="1443822" y="3194995"/>
            <a:ext cx="1873205" cy="87464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Paquete</a:t>
            </a: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423A3029-C183-44D3-910C-151B4BFD49CC}"/>
              </a:ext>
            </a:extLst>
          </p:cNvPr>
          <p:cNvSpPr/>
          <p:nvPr/>
        </p:nvSpPr>
        <p:spPr>
          <a:xfrm>
            <a:off x="3463638" y="3329765"/>
            <a:ext cx="855144" cy="605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0EE80BD-0F1E-4FCF-AFBC-296120E25C5B}"/>
              </a:ext>
            </a:extLst>
          </p:cNvPr>
          <p:cNvSpPr/>
          <p:nvPr/>
        </p:nvSpPr>
        <p:spPr>
          <a:xfrm>
            <a:off x="6266824" y="1857342"/>
            <a:ext cx="3957555" cy="17749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Programación Visual – GUI (Interfaz gráfica con el usuario)</a:t>
            </a:r>
            <a:endParaRPr lang="es-CO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0A1BF6E-52E2-4AF5-AFFF-9B9674BE5C76}"/>
              </a:ext>
            </a:extLst>
          </p:cNvPr>
          <p:cNvSpPr txBox="1"/>
          <p:nvPr/>
        </p:nvSpPr>
        <p:spPr>
          <a:xfrm>
            <a:off x="4465393" y="3382064"/>
            <a:ext cx="1274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Permite</a:t>
            </a:r>
          </a:p>
          <a:p>
            <a:r>
              <a:rPr lang="es-ES" sz="1400" b="1" dirty="0"/>
              <a:t>Implementar</a:t>
            </a:r>
          </a:p>
          <a:p>
            <a:r>
              <a:rPr lang="es-ES" sz="1400" b="1" dirty="0"/>
              <a:t>en </a:t>
            </a:r>
            <a:r>
              <a:rPr lang="es-ES" sz="1400" b="1" dirty="0">
                <a:solidFill>
                  <a:schemeClr val="accent2">
                    <a:lumMod val="75000"/>
                  </a:schemeClr>
                </a:solidFill>
              </a:rPr>
              <a:t>JAVA</a:t>
            </a:r>
            <a:endParaRPr lang="es-CO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5C615EC-8F4D-4237-AA86-BB9B7A4DBE80}"/>
              </a:ext>
            </a:extLst>
          </p:cNvPr>
          <p:cNvSpPr/>
          <p:nvPr/>
        </p:nvSpPr>
        <p:spPr>
          <a:xfrm>
            <a:off x="6266824" y="3934864"/>
            <a:ext cx="3957555" cy="17749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rgbClr val="202124"/>
                </a:solidFill>
                <a:latin typeface="arial" panose="020B0604020202020204" pitchFamily="34" charset="0"/>
              </a:rPr>
              <a:t>Programación dirigida por Eventos</a:t>
            </a:r>
            <a:endParaRPr lang="es-CO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99BAAF48-ED44-4621-9569-37B55333D302}"/>
              </a:ext>
            </a:extLst>
          </p:cNvPr>
          <p:cNvCxnSpPr>
            <a:cxnSpLocks/>
          </p:cNvCxnSpPr>
          <p:nvPr/>
        </p:nvCxnSpPr>
        <p:spPr>
          <a:xfrm flipV="1">
            <a:off x="5603383" y="2923136"/>
            <a:ext cx="663441" cy="8427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EB1E3A6-0167-40A3-988C-382D3F7A2CE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603383" y="3828476"/>
            <a:ext cx="663441" cy="9938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95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3728926" y="442241"/>
            <a:ext cx="669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62"/>
                </a:solidFill>
                <a:latin typeface="Ubuntu" panose="020B0504030602030204" pitchFamily="34" charset="0"/>
              </a:rPr>
              <a:t>Tema: Modelamiento orientado a objetos 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B705CAE-DA6A-4E2E-90D1-833A2E0D3324}"/>
              </a:ext>
            </a:extLst>
          </p:cNvPr>
          <p:cNvSpPr txBox="1"/>
          <p:nvPr/>
        </p:nvSpPr>
        <p:spPr>
          <a:xfrm>
            <a:off x="2085240" y="1289289"/>
            <a:ext cx="88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</a:rPr>
              <a:t>Swing - JFrame</a:t>
            </a:r>
          </a:p>
        </p:txBody>
      </p:sp>
      <p:grpSp>
        <p:nvGrpSpPr>
          <p:cNvPr id="65" name="Group 32">
            <a:extLst>
              <a:ext uri="{FF2B5EF4-FFF2-40B4-BE49-F238E27FC236}">
                <a16:creationId xmlns:a16="http://schemas.microsoft.com/office/drawing/2014/main" id="{32E71F6E-2E42-491A-B40E-5180CBF922C2}"/>
              </a:ext>
            </a:extLst>
          </p:cNvPr>
          <p:cNvGrpSpPr>
            <a:grpSpLocks/>
          </p:cNvGrpSpPr>
          <p:nvPr/>
        </p:nvGrpSpPr>
        <p:grpSpPr bwMode="auto">
          <a:xfrm>
            <a:off x="1573396" y="1381674"/>
            <a:ext cx="390047" cy="369280"/>
            <a:chOff x="2078" y="1680"/>
            <a:chExt cx="1615" cy="1615"/>
          </a:xfrm>
        </p:grpSpPr>
        <p:sp>
          <p:nvSpPr>
            <p:cNvPr id="66" name="Oval 33">
              <a:extLst>
                <a:ext uri="{FF2B5EF4-FFF2-40B4-BE49-F238E27FC236}">
                  <a16:creationId xmlns:a16="http://schemas.microsoft.com/office/drawing/2014/main" id="{4A0F679C-3604-4097-A217-E3632E1438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7" name="Oval 34">
              <a:extLst>
                <a:ext uri="{FF2B5EF4-FFF2-40B4-BE49-F238E27FC236}">
                  <a16:creationId xmlns:a16="http://schemas.microsoft.com/office/drawing/2014/main" id="{59CD3600-DAB0-472A-AF9F-9A8C53B69F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68" name="Oval 35">
              <a:extLst>
                <a:ext uri="{FF2B5EF4-FFF2-40B4-BE49-F238E27FC236}">
                  <a16:creationId xmlns:a16="http://schemas.microsoft.com/office/drawing/2014/main" id="{53ADA23C-3CF7-4694-8100-BF6917CC26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69" name="Oval 36">
              <a:extLst>
                <a:ext uri="{FF2B5EF4-FFF2-40B4-BE49-F238E27FC236}">
                  <a16:creationId xmlns:a16="http://schemas.microsoft.com/office/drawing/2014/main" id="{0B28BB64-C98B-443C-AE47-28316BC8F5D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/>
            </a:p>
          </p:txBody>
        </p:sp>
        <p:sp>
          <p:nvSpPr>
            <p:cNvPr id="70" name="Oval 37">
              <a:extLst>
                <a:ext uri="{FF2B5EF4-FFF2-40B4-BE49-F238E27FC236}">
                  <a16:creationId xmlns:a16="http://schemas.microsoft.com/office/drawing/2014/main" id="{5B3E4949-9303-4D3B-ABEF-1CEB0B1A5F0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/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8A2B4E19-0FCD-486C-B989-1FFAE733E2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dirty="0"/>
            </a:p>
          </p:txBody>
        </p:sp>
      </p:grp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946E090-5F83-4585-975D-A81CCB3E1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95" y="1824709"/>
            <a:ext cx="6903140" cy="472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4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8774792" y="308336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Ejercicio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710" y="998910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227091" y="954667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Ejemplo:  Swing -JFrame</a:t>
            </a:r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29DE7C-B9FA-4A94-943A-D94F59395848}"/>
              </a:ext>
            </a:extLst>
          </p:cNvPr>
          <p:cNvSpPr txBox="1"/>
          <p:nvPr/>
        </p:nvSpPr>
        <p:spPr>
          <a:xfrm>
            <a:off x="3399370" y="403190"/>
            <a:ext cx="537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E97BD-11EE-4C87-8066-C9075FE712EB}"/>
              </a:ext>
            </a:extLst>
          </p:cNvPr>
          <p:cNvSpPr txBox="1"/>
          <p:nvPr/>
        </p:nvSpPr>
        <p:spPr>
          <a:xfrm>
            <a:off x="278296" y="1986450"/>
            <a:ext cx="1088003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Dada la siguiente información sobre un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Ubuntu" panose="020B0504030602030204" pitchFamily="34" charset="0"/>
              </a:rPr>
              <a:t>docente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de una institución de educación para el trabajo: 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highlight>
                <a:srgbClr val="00FFFF"/>
              </a:highlight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Documento de identidad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Nombre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Categoría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 (1= Auxiliar , 2=Asistente o 3= Especial)</a:t>
            </a:r>
          </a:p>
          <a:p>
            <a:pPr marL="171450" indent="-171450" algn="just">
              <a:buFontTx/>
              <a:buChar char="-"/>
            </a:pP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FF"/>
                </a:highlight>
                <a:latin typeface="Ubuntu" panose="020B0504030602030204" pitchFamily="34" charset="0"/>
              </a:rPr>
              <a:t>Cantidad de horas laboradas en el mes</a:t>
            </a: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Se pide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00FF00"/>
                </a:highlight>
                <a:latin typeface="Ubuntu" panose="020B0504030602030204" pitchFamily="34" charset="0"/>
              </a:rPr>
              <a:t>calcular el valor a pagar por concepto de honorarios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,  de acuerdo con la siguiente indicación sobre le valor a pagar por hora de acuerdo con la categoría: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CATEGORIA                VALOR HORA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           1                            $  25.000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           2                            $  35.000</a:t>
            </a: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           3                            $  45.000</a:t>
            </a:r>
          </a:p>
          <a:p>
            <a:pPr algn="just"/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latin typeface="Ubuntu" panose="020B0504030602030204" pitchFamily="34" charset="0"/>
              </a:rPr>
              <a:t>Realizar el programa en Java, utilizando Programación Visual dirigida por eventos,  que resuelva la situación problema presentada.</a:t>
            </a: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171450" indent="-171450" algn="just">
              <a:buFontTx/>
              <a:buChar char="-"/>
            </a:pPr>
            <a:endParaRPr lang="es-CO" sz="1200" b="1" dirty="0">
              <a:solidFill>
                <a:schemeClr val="accent1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FA6377-AFD3-4E49-99DD-2487EFDDBD5B}"/>
              </a:ext>
            </a:extLst>
          </p:cNvPr>
          <p:cNvSpPr txBox="1"/>
          <p:nvPr/>
        </p:nvSpPr>
        <p:spPr>
          <a:xfrm>
            <a:off x="9319986" y="-33999"/>
            <a:ext cx="2872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Ejercicios</a:t>
            </a:r>
          </a:p>
        </p:txBody>
      </p:sp>
      <p:pic>
        <p:nvPicPr>
          <p:cNvPr id="29" name="Imagen 28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8CF5CE72-B2F4-4E38-8695-A9B667E3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81" y="612332"/>
            <a:ext cx="838571" cy="834844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DFD5ECE-F2FC-4643-8FD9-975F730EA7B6}"/>
              </a:ext>
            </a:extLst>
          </p:cNvPr>
          <p:cNvSpPr/>
          <p:nvPr/>
        </p:nvSpPr>
        <p:spPr>
          <a:xfrm>
            <a:off x="3366052" y="631501"/>
            <a:ext cx="5459896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Clases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499416C-A282-4E31-A513-A752462BE75F}"/>
              </a:ext>
            </a:extLst>
          </p:cNvPr>
          <p:cNvSpPr txBox="1"/>
          <p:nvPr/>
        </p:nvSpPr>
        <p:spPr>
          <a:xfrm>
            <a:off x="3366052" y="104500"/>
            <a:ext cx="511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  <a:latin typeface="Ubuntu" panose="020B0504030602030204" pitchFamily="34" charset="0"/>
              </a:rPr>
              <a:t>Programación Orientada a Objetos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63A77C2-4E7B-40FC-82CA-00F15C31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05" y="1373921"/>
            <a:ext cx="5563559" cy="411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182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9401</TotalTime>
  <Words>1001</Words>
  <Application>Microsoft Office PowerPoint</Application>
  <PresentationFormat>Panorámica</PresentationFormat>
  <Paragraphs>187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Ubuntu</vt:lpstr>
      <vt:lpstr>Calibri</vt:lpstr>
      <vt:lpstr>Calibri Light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748</cp:revision>
  <dcterms:created xsi:type="dcterms:W3CDTF">2021-04-09T17:18:33Z</dcterms:created>
  <dcterms:modified xsi:type="dcterms:W3CDTF">2022-08-01T23:07:30Z</dcterms:modified>
</cp:coreProperties>
</file>